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257" r:id="rId5"/>
    <p:sldId id="389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43" r:id="rId19"/>
    <p:sldId id="437" r:id="rId20"/>
    <p:sldId id="438" r:id="rId21"/>
    <p:sldId id="317" r:id="rId22"/>
    <p:sldId id="393" r:id="rId23"/>
    <p:sldId id="416" r:id="rId24"/>
    <p:sldId id="417" r:id="rId25"/>
    <p:sldId id="419" r:id="rId26"/>
    <p:sldId id="394" r:id="rId27"/>
    <p:sldId id="395" r:id="rId28"/>
    <p:sldId id="420" r:id="rId29"/>
    <p:sldId id="396" r:id="rId30"/>
    <p:sldId id="421" r:id="rId31"/>
    <p:sldId id="422" r:id="rId32"/>
    <p:sldId id="423" r:id="rId33"/>
    <p:sldId id="424" r:id="rId34"/>
    <p:sldId id="440" r:id="rId35"/>
    <p:sldId id="441" r:id="rId36"/>
    <p:sldId id="442" r:id="rId37"/>
    <p:sldId id="43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18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01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65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63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40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73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8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88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086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38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319" y="2845837"/>
            <a:ext cx="3565524" cy="1679510"/>
          </a:xfrm>
        </p:spPr>
        <p:txBody>
          <a:bodyPr anchor="b" anchorCtr="0">
            <a:noAutofit/>
          </a:bodyPr>
          <a:lstStyle/>
          <a:p>
            <a:pPr algn="l"/>
            <a:r>
              <a:rPr lang="en-US" sz="4000" b="1" i="0" dirty="0">
                <a:effectLst/>
                <a:latin typeface="Inter"/>
              </a:rPr>
              <a:t>Implementation of the SAHI on YOLOv8 model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95322" cy="6858000"/>
          </a:xfr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5159743F-791F-8149-577A-3D5288B2D6DD}"/>
              </a:ext>
            </a:extLst>
          </p:cNvPr>
          <p:cNvSpPr txBox="1">
            <a:spLocks/>
          </p:cNvSpPr>
          <p:nvPr/>
        </p:nvSpPr>
        <p:spPr>
          <a:xfrm>
            <a:off x="10907843" y="6484775"/>
            <a:ext cx="4500562" cy="20120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Inter"/>
              </a:rPr>
              <a:t>07/07/2023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YOLOv8 + SAHI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implemented on </a:t>
            </a:r>
            <a:r>
              <a:rPr lang="en-US" b="1" dirty="0">
                <a:solidFill>
                  <a:prstClr val="white"/>
                </a:solidFill>
                <a:latin typeface="Inter"/>
              </a:rPr>
              <a:t>Large Objects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980F9-C3A3-D1B4-3141-743C0796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90E0D-CFB1-EE30-16EF-3434DF98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47" y="632312"/>
            <a:ext cx="6167972" cy="5220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43B91-BFB1-0021-12F2-6B484FEF35FB}"/>
              </a:ext>
            </a:extLst>
          </p:cNvPr>
          <p:cNvSpPr txBox="1"/>
          <p:nvPr/>
        </p:nvSpPr>
        <p:spPr>
          <a:xfrm>
            <a:off x="7368851" y="1999871"/>
            <a:ext cx="47516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It's worth noting that YOLOv8 and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Sahi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are separate components, with YOLOv8 being the object detection algorithm and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Sahi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being the dataset. Utilizing YOLOv8 with the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Sahi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dataset can be a promising approach for addressing the specific task of detecting large objects.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191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924582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dirty="0">
                <a:latin typeface="Inter"/>
              </a:rPr>
              <a:t>Containerization</a:t>
            </a:r>
            <a:r>
              <a:rPr lang="en-US" b="1" i="0" dirty="0">
                <a:effectLst/>
                <a:latin typeface="Inter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Dockerize the YOLOv8 + SAHI code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90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81ADC-77D0-7D60-C7D8-F04EB3AF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DB720-F76A-12A3-15AB-18CB0ABC1770}"/>
              </a:ext>
            </a:extLst>
          </p:cNvPr>
          <p:cNvSpPr txBox="1"/>
          <p:nvPr/>
        </p:nvSpPr>
        <p:spPr>
          <a:xfrm>
            <a:off x="1005372" y="768231"/>
            <a:ext cx="69443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Steps to </a:t>
            </a:r>
            <a:r>
              <a:rPr lang="en-US" sz="3600" dirty="0" err="1"/>
              <a:t>dockerize</a:t>
            </a:r>
            <a:r>
              <a:rPr lang="en-US" sz="3600" dirty="0"/>
              <a:t> the project :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download and install Docker Desktop from the official Docker website (</a:t>
            </a:r>
            <a:r>
              <a:rPr lang="en-US" sz="2000" b="0" i="0" u="sng" dirty="0">
                <a:effectLst/>
                <a:latin typeface="Söhne"/>
                <a:hlinkClick r:id="rId2"/>
              </a:rPr>
              <a:t>https://www.docker.com/products/docker-desktop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2.    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Create a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in the root directory of your project. The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contains instructions for building the Docker image. 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00688D-E243-5237-3FEA-75B00BF0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14" y="3876774"/>
            <a:ext cx="4237087" cy="270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0FD32-C1D2-3111-968D-FF11ACB462F1}"/>
              </a:ext>
            </a:extLst>
          </p:cNvPr>
          <p:cNvSpPr txBox="1"/>
          <p:nvPr/>
        </p:nvSpPr>
        <p:spPr>
          <a:xfrm>
            <a:off x="7920686" y="4352776"/>
            <a:ext cx="54713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To generate the requirements.txt file :</a:t>
            </a:r>
          </a:p>
          <a:p>
            <a:endParaRPr lang="en-US" sz="2000" dirty="0"/>
          </a:p>
          <a:p>
            <a:r>
              <a:rPr lang="en-US" sz="2000" dirty="0"/>
              <a:t>              pip freeze &gt;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193963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81ADC-77D0-7D60-C7D8-F04EB3AF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DB720-F76A-12A3-15AB-18CB0ABC1770}"/>
              </a:ext>
            </a:extLst>
          </p:cNvPr>
          <p:cNvSpPr txBox="1"/>
          <p:nvPr/>
        </p:nvSpPr>
        <p:spPr>
          <a:xfrm>
            <a:off x="1257298" y="1281415"/>
            <a:ext cx="6944309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Steps to </a:t>
            </a:r>
            <a:r>
              <a:rPr lang="en-US" sz="3600" dirty="0" err="1"/>
              <a:t>dockerize</a:t>
            </a:r>
            <a:r>
              <a:rPr lang="en-US" sz="3600" dirty="0"/>
              <a:t> the project :</a:t>
            </a:r>
          </a:p>
          <a:p>
            <a:endParaRPr lang="en-US" sz="2000" dirty="0"/>
          </a:p>
          <a:p>
            <a:pPr marL="457200" indent="-457200">
              <a:buAutoNum type="arabicPeriod" startAt="3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Build the Docker Image: Open a terminal or command prompt, navigate to the project's root directory (where the 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Dockerfile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is located), and run the following command to build the Docker image: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                 docker build -t myproject:1.0 .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4.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Run the Docker Container: Once the Docker image is built, you can run it in a container using the following command: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                 docker run myproject:1.0</a:t>
            </a:r>
          </a:p>
          <a:p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7170" name="Picture 2" descr="docker - Official Image | Docker Hub">
            <a:extLst>
              <a:ext uri="{FF2B5EF4-FFF2-40B4-BE49-F238E27FC236}">
                <a16:creationId xmlns:a16="http://schemas.microsoft.com/office/drawing/2014/main" id="{208861B4-AD78-AC64-D768-CCF28193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2612378"/>
            <a:ext cx="25812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14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04A86-F12A-8DB4-33B0-DF8FEEC5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E00EB-FC60-01CB-B41F-5EAD5B4B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9" y="1193569"/>
            <a:ext cx="7643785" cy="44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Freeform: Shape 819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01" name="Oval 820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03" name="Oval 820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206" name="Freeform: Shape 820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7" name="Freeform: Shape 820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08" name="Oval 820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09" name="Oval 820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211" name="Rectangle 82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ush Docker Image To Docker Hub. Create Docker hub account and push… | by  Bharathiraja | CodeX | Medium">
            <a:extLst>
              <a:ext uri="{FF2B5EF4-FFF2-40B4-BE49-F238E27FC236}">
                <a16:creationId xmlns:a16="http://schemas.microsoft.com/office/drawing/2014/main" id="{473DB78F-6019-8B0F-29A9-2301DCBF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r="8810"/>
          <a:stretch/>
        </p:blipFill>
        <p:spPr bwMode="auto">
          <a:xfrm>
            <a:off x="0" y="-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3" name="Rectangle 821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767" y="472822"/>
            <a:ext cx="3355553" cy="128107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1" kern="1200" dirty="0">
                <a:solidFill>
                  <a:schemeClr val="tx1"/>
                </a:solidFill>
                <a:latin typeface="Inter"/>
              </a:rPr>
              <a:t>Docker Hub</a:t>
            </a:r>
            <a:r>
              <a:rPr lang="en-US" sz="4800" b="1" i="0" kern="1200" dirty="0">
                <a:solidFill>
                  <a:schemeClr val="tx1"/>
                </a:solidFill>
                <a:effectLst/>
                <a:latin typeface="Inter"/>
              </a:rPr>
              <a:t> </a:t>
            </a:r>
          </a:p>
        </p:txBody>
      </p:sp>
      <p:sp>
        <p:nvSpPr>
          <p:cNvPr id="8215" name="Rectangle 821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432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688F-6819-2A7F-BC98-0F474DEF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E4E0B-0C2D-F330-3430-B59EFDDA5DCB}"/>
              </a:ext>
            </a:extLst>
          </p:cNvPr>
          <p:cNvSpPr txBox="1"/>
          <p:nvPr/>
        </p:nvSpPr>
        <p:spPr>
          <a:xfrm>
            <a:off x="335902" y="830425"/>
            <a:ext cx="65967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To push your Docker image to Docker Hub: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reate a Docker Hub Account: If you don't have one already, sign up for an account on Docker Hub (</a:t>
            </a:r>
            <a:r>
              <a:rPr lang="en-US" b="0" i="0" u="sng" dirty="0">
                <a:solidFill>
                  <a:srgbClr val="D1D5DB"/>
                </a:solidFill>
                <a:effectLst/>
                <a:latin typeface="Söhne"/>
                <a:hlinkClick r:id="rId2"/>
              </a:rPr>
              <a:t>https://hub.docker.com/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dirty="0">
                <a:solidFill>
                  <a:srgbClr val="D1D5DB"/>
                </a:solidFill>
                <a:latin typeface="Söhne"/>
              </a:rPr>
              <a:t>2.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Tag your Docker Image: Before pushing the image, you need to tag it with your Docker Hub username and the desired repository name. 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dirty="0">
                <a:solidFill>
                  <a:srgbClr val="D1D5DB"/>
                </a:solidFill>
                <a:latin typeface="Söhne"/>
              </a:rPr>
              <a:t>                 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docker tag python:2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meryembensalem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/yolov8_sahi:2</a:t>
            </a:r>
          </a:p>
          <a:p>
            <a:pPr algn="l"/>
            <a:endParaRPr lang="en-US" dirty="0">
              <a:solidFill>
                <a:srgbClr val="FFFFFF"/>
              </a:solidFill>
              <a:latin typeface="Söhne Mono"/>
            </a:endParaRPr>
          </a:p>
          <a:p>
            <a:pPr algn="l"/>
            <a:r>
              <a:rPr lang="en-US" dirty="0">
                <a:solidFill>
                  <a:srgbClr val="FFFFFF"/>
                </a:solidFill>
                <a:latin typeface="Söhne Mono"/>
              </a:rPr>
              <a:t>3.Login to Docker Hub :</a:t>
            </a:r>
          </a:p>
          <a:p>
            <a:pPr algn="l"/>
            <a:endParaRPr lang="en-US" dirty="0">
              <a:solidFill>
                <a:srgbClr val="FFFFFF"/>
              </a:solidFill>
              <a:latin typeface="Söhne Mono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                                   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d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ocker login</a:t>
            </a:r>
          </a:p>
          <a:p>
            <a:pPr algn="l"/>
            <a:endParaRPr lang="en-US" dirty="0">
              <a:solidFill>
                <a:srgbClr val="FFFFFF"/>
              </a:solidFill>
              <a:latin typeface="Söhne Mono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4.Push Docker Image :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 Mono"/>
            </a:endParaRPr>
          </a:p>
          <a:p>
            <a:pPr algn="l"/>
            <a:r>
              <a:rPr lang="en-US" dirty="0">
                <a:solidFill>
                  <a:srgbClr val="FFFFFF"/>
                </a:solidFill>
                <a:latin typeface="Söhne Mono"/>
              </a:rPr>
              <a:t>                              docker image push </a:t>
            </a:r>
            <a:r>
              <a:rPr lang="en-US" dirty="0" err="1">
                <a:solidFill>
                  <a:srgbClr val="FFFFFF"/>
                </a:solidFill>
                <a:latin typeface="Söhne Mono"/>
              </a:rPr>
              <a:t>meryembensalem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/python:2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5127" name="Picture 7" descr="Docker Hubのアカウント取得方法の手順まとめ | Snow System">
            <a:extLst>
              <a:ext uri="{FF2B5EF4-FFF2-40B4-BE49-F238E27FC236}">
                <a16:creationId xmlns:a16="http://schemas.microsoft.com/office/drawing/2014/main" id="{7F5A63ED-1954-7ACC-34DF-D79787C2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04" y="0"/>
            <a:ext cx="51193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1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1. What’s New ?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58411-F1B8-FE62-9ECC-11221AEE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C2F2F97-9A88-99E3-9711-A68F770F6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634482"/>
            <a:ext cx="5437187" cy="5447458"/>
          </a:xfrm>
        </p:spPr>
        <p:txBody>
          <a:bodyPr/>
          <a:lstStyle/>
          <a:p>
            <a:endParaRPr lang="en-US" b="1" i="0" dirty="0">
              <a:solidFill>
                <a:srgbClr val="191919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AED6E-9490-EBAB-CFC1-67D7E4101A33}"/>
              </a:ext>
            </a:extLst>
          </p:cNvPr>
          <p:cNvSpPr txBox="1"/>
          <p:nvPr/>
        </p:nvSpPr>
        <p:spPr>
          <a:xfrm>
            <a:off x="709126" y="1806848"/>
            <a:ext cx="62141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- Developed by Deci AI</a:t>
            </a:r>
          </a:p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- YOLO-NAS is the product of advanced Neural Architecture Search technology</a:t>
            </a:r>
          </a:p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- Meticulously designed to address the limitations of previous YOLO models</a:t>
            </a:r>
          </a:p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- Significant improvements in quantization support and accuracy-latency trade-offs</a:t>
            </a:r>
          </a:p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- YOLO-NAS represents a major leap in object detection</a:t>
            </a:r>
          </a:p>
        </p:txBody>
      </p:sp>
      <p:pic>
        <p:nvPicPr>
          <p:cNvPr id="1026" name="Picture 2" descr="YOLO-NAS: How to Achieve the Best Performance on Object Detection Tasks |  by Thomas A Dorfer | May, 2023 | Towards Data Science">
            <a:extLst>
              <a:ext uri="{FF2B5EF4-FFF2-40B4-BE49-F238E27FC236}">
                <a16:creationId xmlns:a16="http://schemas.microsoft.com/office/drawing/2014/main" id="{1EE41F9B-53FE-07B3-4DFD-49085FD3A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926" y="1356754"/>
            <a:ext cx="4601901" cy="40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26" y="664813"/>
            <a:ext cx="3565524" cy="7943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9" y="1596771"/>
            <a:ext cx="3565525" cy="4572268"/>
          </a:xfrm>
        </p:spPr>
        <p:txBody>
          <a:bodyPr/>
          <a:lstStyle/>
          <a:p>
            <a:pPr marL="0" indent="0"/>
            <a:endParaRPr lang="en-US" b="0" i="0" dirty="0">
              <a:effectLst/>
              <a:latin typeface="Poppins" panose="00000500000000000000" pitchFamily="2" charset="0"/>
            </a:endParaRPr>
          </a:p>
          <a:p>
            <a:pPr marL="0" indent="0"/>
            <a:endParaRPr lang="en-US" b="1" i="0" dirty="0">
              <a:effectLst/>
              <a:latin typeface="Inter"/>
            </a:endParaRPr>
          </a:p>
          <a:p>
            <a:pPr marL="0" indent="0"/>
            <a:endParaRPr lang="en-US" b="1" i="0" dirty="0">
              <a:effectLst/>
              <a:latin typeface="Inter"/>
            </a:endParaRPr>
          </a:p>
          <a:p>
            <a:pPr marL="0" indent="0"/>
            <a:endParaRPr lang="en-US" b="1" i="0" dirty="0">
              <a:effectLst/>
              <a:latin typeface="Inter"/>
            </a:endParaRPr>
          </a:p>
          <a:p>
            <a:endParaRPr lang="en-US" b="1" i="0" dirty="0"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BEC63-FE3A-1DFD-EBF2-73E2A134772A}"/>
              </a:ext>
            </a:extLst>
          </p:cNvPr>
          <p:cNvSpPr txBox="1"/>
          <p:nvPr/>
        </p:nvSpPr>
        <p:spPr>
          <a:xfrm>
            <a:off x="3051110" y="1872020"/>
            <a:ext cx="67553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YOLOv8 implemented on an image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YOLOv8 + SAHI on an image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YOLOv8 + SAHI tested on large objects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Containerization with Docker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Docker Hub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YOLO-NAS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2.What is NAS :</a:t>
            </a:r>
            <a:r>
              <a:rPr lang="en-US" b="0" i="0" dirty="0">
                <a:solidFill>
                  <a:schemeClr val="tx2"/>
                </a:solidFill>
                <a:effectLst/>
                <a:latin typeface="source-serif-pro"/>
              </a:rPr>
              <a:t>a makeover for a trained deep learning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23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B3E96-DBA6-BA7B-143F-AF5A0060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0166E0-D35C-53B3-A8E0-D63E21510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581" y="559837"/>
            <a:ext cx="4916876" cy="35549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NAS automatically re-designs the model's architecture for performance enhancement.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It focuses on improving speed, memory usage, and throughput.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NAS involves defining a search space of architectural choices.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Architectural choices include layer numbers, types, kernel sizes, and connectivity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A search algorithm evaluates different architectures through training and evaluation.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The algorithm iteratively explores and refines the architecture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The goal is to find the architecture that yields the best performance.</a:t>
            </a:r>
          </a:p>
          <a:p>
            <a:endParaRPr lang="en-US" dirty="0"/>
          </a:p>
        </p:txBody>
      </p:sp>
      <p:pic>
        <p:nvPicPr>
          <p:cNvPr id="4098" name="Picture 2" descr="Deci Introduces YOLO-NAS - A Next-Generation, Object Detection Foundation  Model Generated by Deci's Neural Architecture Search Technology">
            <a:extLst>
              <a:ext uri="{FF2B5EF4-FFF2-40B4-BE49-F238E27FC236}">
                <a16:creationId xmlns:a16="http://schemas.microsoft.com/office/drawing/2014/main" id="{A9C0A646-8C4F-A2A1-DA17-33F202065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96" y="0"/>
            <a:ext cx="6463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3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B3E96-DBA6-BA7B-143F-AF5A0060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0166E0-D35C-53B3-A8E0-D63E21510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581" y="559837"/>
            <a:ext cx="4916876" cy="35549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Deci utilizes its proprietary </a:t>
            </a:r>
            <a:r>
              <a:rPr lang="en-US" sz="1800" b="0" i="0" dirty="0" err="1">
                <a:solidFill>
                  <a:schemeClr val="tx2"/>
                </a:solidFill>
                <a:effectLst/>
                <a:latin typeface="Söhne"/>
              </a:rPr>
              <a:t>AutoNAC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 technology (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var( --e-global-typography-primary-font-family )"/>
              </a:rPr>
              <a:t>Automated Neural Architecture Construction )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 for NAS in model architecture optimization.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tx2"/>
                </a:solidFill>
                <a:effectLst/>
                <a:latin typeface="Söhne"/>
              </a:rPr>
              <a:t>AutoNAC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 optimizes the architecture for maximum inference performance on specific hardware while maintaining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The new YOLO member incorporates quantization as another significant improvement.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Quantization converts weights, biases, and activations from floating point to integer values (INT-8).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2"/>
                </a:solidFill>
                <a:effectLst/>
                <a:latin typeface="Söhne"/>
              </a:rPr>
              <a:t>Quantization enhances model efficiency by reducing memory usage and computational requirements.</a:t>
            </a:r>
          </a:p>
          <a:p>
            <a:endParaRPr lang="en-US" dirty="0"/>
          </a:p>
        </p:txBody>
      </p:sp>
      <p:pic>
        <p:nvPicPr>
          <p:cNvPr id="4098" name="Picture 2" descr="Deci Introduces YOLO-NAS - A Next-Generation, Object Detection Foundation  Model Generated by Deci's Neural Architecture Search Technology">
            <a:extLst>
              <a:ext uri="{FF2B5EF4-FFF2-40B4-BE49-F238E27FC236}">
                <a16:creationId xmlns:a16="http://schemas.microsoft.com/office/drawing/2014/main" id="{A9C0A646-8C4F-A2A1-DA17-33F202065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96" y="0"/>
            <a:ext cx="6463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8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5777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Inter"/>
              </a:rPr>
              <a:t>3</a:t>
            </a:r>
            <a:r>
              <a:rPr lang="en-US" b="1" dirty="0">
                <a:latin typeface="Inter"/>
              </a:rPr>
              <a:t>. </a:t>
            </a:r>
            <a:r>
              <a:rPr lang="en-US" b="1" i="0" dirty="0">
                <a:effectLst/>
                <a:latin typeface="Inter"/>
              </a:rPr>
              <a:t>Key Features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09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3A2A5-EF7B-2690-324F-B9821A4B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3AB97C1-D038-9BD9-498A-7A9F5C05C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839" y="952227"/>
            <a:ext cx="4674279" cy="471145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/>
                </a:solidFill>
                <a:effectLst/>
                <a:latin typeface="Poppins" panose="020B0502040204020203" pitchFamily="2" charset="0"/>
              </a:rPr>
              <a:t>  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Quantization-Friendly Basic Block: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 YOLO-NAS introduces a new basic block that is friendly to quantization, addressing one of the significant limitations of previous YOLO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Sophisticated Training and Quantization: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 YOLO-NAS leverages advanced training schemes and post-training quantization to enhance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AutoNAC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 Optimization and Pre-training: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 YOLO-NAS utilizes </a:t>
            </a:r>
            <a:r>
              <a:rPr lang="en-US" sz="1600" b="0" i="0" dirty="0" err="1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AutoNAC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Helvetica" panose="020B0604020202020204" pitchFamily="34" charset="0"/>
              </a:rPr>
              <a:t> optimization and is pre-trained on prominent datasets such as COCO, Objects365, and Roboflow 100. This pre-training makes it extremely suitable for downstream object detection tasks in production environments.</a:t>
            </a:r>
          </a:p>
          <a:p>
            <a:endParaRPr lang="en-US" b="0" i="0" dirty="0">
              <a:solidFill>
                <a:schemeClr val="tx1"/>
              </a:solidFill>
              <a:effectLst/>
              <a:latin typeface="Poppins" panose="020B0502040204020203" pitchFamily="2" charset="0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Poppins" panose="020B0502040204020203" pitchFamily="2" charset="0"/>
            </a:endParaRPr>
          </a:p>
          <a:p>
            <a:endParaRPr lang="en-US" dirty="0"/>
          </a:p>
        </p:txBody>
      </p:sp>
      <p:pic>
        <p:nvPicPr>
          <p:cNvPr id="2" name="Picture 2" descr="Introducing YOLO-NAS: One of The Most Efficient Object Detection Algorithms  | by Luís Fernando Torres | LatinXinAI | May, 2023 | Medium">
            <a:extLst>
              <a:ext uri="{FF2B5EF4-FFF2-40B4-BE49-F238E27FC236}">
                <a16:creationId xmlns:a16="http://schemas.microsoft.com/office/drawing/2014/main" id="{23D28F77-88E4-98CA-ACB9-9316B142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718457"/>
            <a:ext cx="6117772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72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5777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prstClr val="white"/>
                </a:solidFill>
                <a:effectLst/>
                <a:latin typeface="Inter"/>
              </a:rPr>
              <a:t>4.  Results </a:t>
            </a:r>
            <a:r>
              <a:rPr lang="en-US" b="1" i="0" dirty="0">
                <a:effectLst/>
                <a:latin typeface="Inter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0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1FE8-27C4-C4A3-6749-BF3F15E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A graph showing mean average precision over latency for various YOLO models.">
            <a:extLst>
              <a:ext uri="{FF2B5EF4-FFF2-40B4-BE49-F238E27FC236}">
                <a16:creationId xmlns:a16="http://schemas.microsoft.com/office/drawing/2014/main" id="{B1B6F5DB-94CB-2DF8-0273-EA61D66C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47" y="522514"/>
            <a:ext cx="9311951" cy="54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15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0D872-CA98-C7DB-9925-E9ECC07A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A table showing mean average precision and latency for all three YOLO-NAS models as well as their quantized versions.">
            <a:extLst>
              <a:ext uri="{FF2B5EF4-FFF2-40B4-BE49-F238E27FC236}">
                <a16:creationId xmlns:a16="http://schemas.microsoft.com/office/drawing/2014/main" id="{0E56D1F0-625E-ADB6-50C9-FA14C376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58" y="1224352"/>
            <a:ext cx="4331446" cy="406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C4566-7770-478E-A1AF-70138134584B}"/>
              </a:ext>
            </a:extLst>
          </p:cNvPr>
          <p:cNvSpPr txBox="1"/>
          <p:nvPr/>
        </p:nvSpPr>
        <p:spPr>
          <a:xfrm>
            <a:off x="417546" y="1549244"/>
            <a:ext cx="60975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Quantized versions exhibit a slight drop in precision.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Novel quantization-friendly blocks and selective quantization minimize the precision drop.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benefits of YOLO-NAS, such as improved inference latency, outweigh the downsides.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YOLO-NAS is pre-trained on COCO, Objects365, and Roboflow 100 datasets.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Pre-training on these datasets enhances its suitability for downstream object detection tasks.</a:t>
            </a:r>
          </a:p>
        </p:txBody>
      </p:sp>
    </p:spTree>
    <p:extLst>
      <p:ext uri="{BB962C8B-B14F-4D97-AF65-F5344CB8AC3E}">
        <p14:creationId xmlns:p14="http://schemas.microsoft.com/office/powerpoint/2010/main" val="291496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5777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5. How to use it on images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1929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A4D1F-F946-369B-13EC-7C0C8EDA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0193A-CB76-CD30-E556-587A8C21D2F1}"/>
              </a:ext>
            </a:extLst>
          </p:cNvPr>
          <p:cNvSpPr txBox="1"/>
          <p:nvPr/>
        </p:nvSpPr>
        <p:spPr>
          <a:xfrm>
            <a:off x="856084" y="686083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ource-serif-pro"/>
              </a:rPr>
              <a:t> YOLO-NAS has been made available under an open source license with pre-trained weights available for research use on Deci’s PyTorch-based computer vision library called 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source-serif-pro"/>
              </a:rPr>
              <a:t>SuperGradients.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source-serif-pro"/>
            </a:endParaRPr>
          </a:p>
          <a:p>
            <a:endParaRPr lang="en-US" dirty="0">
              <a:solidFill>
                <a:schemeClr val="tx1">
                  <a:lumMod val="95000"/>
                </a:schemeClr>
              </a:solidFill>
              <a:latin typeface="source-serif-pro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source-serif-pro"/>
              </a:rPr>
              <a:t>1) Install the super-gradients package :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6BC24-21F2-0FE5-89E5-EE54B518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23" y="2910063"/>
            <a:ext cx="6485182" cy="815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862E66-0774-5261-E95F-DB7273E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78" y="4480116"/>
            <a:ext cx="6538527" cy="2027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14270F-D666-E9F5-4892-949BC6F9D781}"/>
              </a:ext>
            </a:extLst>
          </p:cNvPr>
          <p:cNvSpPr txBox="1"/>
          <p:nvPr/>
        </p:nvSpPr>
        <p:spPr>
          <a:xfrm>
            <a:off x="856084" y="39181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2) </a:t>
            </a:r>
            <a:r>
              <a:rPr lang="en-US" dirty="0">
                <a:solidFill>
                  <a:schemeClr val="tx2"/>
                </a:solidFill>
                <a:latin typeface="Söhne"/>
              </a:rPr>
              <a:t>P</a:t>
            </a: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erform Inference : </a:t>
            </a:r>
          </a:p>
        </p:txBody>
      </p:sp>
    </p:spTree>
    <p:extLst>
      <p:ext uri="{BB962C8B-B14F-4D97-AF65-F5344CB8AC3E}">
        <p14:creationId xmlns:p14="http://schemas.microsoft.com/office/powerpoint/2010/main" val="48111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YOLOv8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Yolov8 implemented on an image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02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FC6BB-BBFE-FD56-3C4A-D6A07113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4098" name="Picture 2" descr="An image showing two colleagues in an office high-fiving.">
            <a:extLst>
              <a:ext uri="{FF2B5EF4-FFF2-40B4-BE49-F238E27FC236}">
                <a16:creationId xmlns:a16="http://schemas.microsoft.com/office/drawing/2014/main" id="{B603D25E-F72D-FD15-0437-A7794C56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1" y="1548882"/>
            <a:ext cx="4807888" cy="44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 image showing two colleagues in an office high-fiving, with objects being detected by YOLO-NAS.">
            <a:extLst>
              <a:ext uri="{FF2B5EF4-FFF2-40B4-BE49-F238E27FC236}">
                <a16:creationId xmlns:a16="http://schemas.microsoft.com/office/drawing/2014/main" id="{CE4D2C01-BF2D-2F55-E0C2-96F0F08E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02" y="1548882"/>
            <a:ext cx="5215327" cy="44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B9343-B569-FD41-88FB-DD33C212760E}"/>
              </a:ext>
            </a:extLst>
          </p:cNvPr>
          <p:cNvSpPr txBox="1"/>
          <p:nvPr/>
        </p:nvSpPr>
        <p:spPr>
          <a:xfrm>
            <a:off x="1303951" y="543901"/>
            <a:ext cx="8773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Input Image                                                                                                     Output Image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810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YOLO-NAS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5777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5. How to use it on </a:t>
            </a:r>
            <a:r>
              <a:rPr lang="en-US" b="1" dirty="0">
                <a:solidFill>
                  <a:prstClr val="white"/>
                </a:solidFill>
                <a:latin typeface="Inter"/>
              </a:rPr>
              <a:t>videos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475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B4518-5965-839E-1743-B9F24CC9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E2701-9911-1AB9-8B7C-274067E6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8" y="1359278"/>
            <a:ext cx="6500423" cy="2141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0B98D-CE22-E058-A4C0-5884465B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28" y="3665027"/>
            <a:ext cx="6492803" cy="2644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B09662-AFDE-7C7E-289D-4D971EC2443A}"/>
              </a:ext>
            </a:extLst>
          </p:cNvPr>
          <p:cNvSpPr txBox="1"/>
          <p:nvPr/>
        </p:nvSpPr>
        <p:spPr>
          <a:xfrm>
            <a:off x="1219978" y="54860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/>
                </a:solidFill>
                <a:effectLst/>
                <a:latin typeface="source-serif-pro"/>
              </a:rPr>
              <a:t>We can also use the YOLO-NAS model to perform object detection on videos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4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C3-F292-CB2D-6FA3-BBB91685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941BB-B22D-30F0-7AF3-F461291D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1" y="1022162"/>
            <a:ext cx="6843353" cy="1958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63B93-8794-CA8E-DACF-E6EE43B4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1" y="3247616"/>
            <a:ext cx="6828112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BDE10-9DF6-3883-3E55-303CDDBF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DBC03D0-6C1B-9D5B-1F20-7BA1B7923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2463" y="1163784"/>
            <a:ext cx="7314843" cy="2265216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Does YOLO-NAS require OpenCV ?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   YOLO-NAS is primarily concerned with optimizing the architecture of the object detection model, and it does not have a direct dependency on OpenCV. 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   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However, when using YOLO-NAS in practice, you would typically use OpenCV or a similar library to handle image input/output and perform preprocessing tasks such as resizing, normalization, and color space conversion.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41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B53C9-891A-2D9A-7E9E-EE8A522E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21946-C286-2570-D690-116941F6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886408"/>
            <a:ext cx="8154956" cy="42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4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46D2E-1346-AC64-0574-70844027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7970B-D846-8CA3-186A-4AEAC5B3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06" y="1140036"/>
            <a:ext cx="5912894" cy="4288677"/>
          </a:xfrm>
          <a:prstGeom prst="rect">
            <a:avLst/>
          </a:prstGeom>
        </p:spPr>
      </p:pic>
      <p:sp>
        <p:nvSpPr>
          <p:cNvPr id="12" name="Title 14">
            <a:extLst>
              <a:ext uri="{FF2B5EF4-FFF2-40B4-BE49-F238E27FC236}">
                <a16:creationId xmlns:a16="http://schemas.microsoft.com/office/drawing/2014/main" id="{6FDFB53E-AD2B-A723-EA9D-3F098A56F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565917"/>
            <a:ext cx="3349333" cy="96959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sz="2800" b="1" i="0" dirty="0">
                <a:effectLst/>
                <a:latin typeface="Inter"/>
              </a:rPr>
              <a:t>Input Image  </a:t>
            </a:r>
          </a:p>
        </p:txBody>
      </p:sp>
    </p:spTree>
    <p:extLst>
      <p:ext uri="{BB962C8B-B14F-4D97-AF65-F5344CB8AC3E}">
        <p14:creationId xmlns:p14="http://schemas.microsoft.com/office/powerpoint/2010/main" val="218826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E40BC-8B9C-F5AF-E60B-522F8459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8713D-8A11-1BAE-1F7F-47C6D7B9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59" y="569167"/>
            <a:ext cx="7275701" cy="4189446"/>
          </a:xfrm>
          <a:prstGeom prst="rect">
            <a:avLst/>
          </a:prstGeom>
        </p:spPr>
      </p:pic>
      <p:sp>
        <p:nvSpPr>
          <p:cNvPr id="9" name="Title 14">
            <a:extLst>
              <a:ext uri="{FF2B5EF4-FFF2-40B4-BE49-F238E27FC236}">
                <a16:creationId xmlns:a16="http://schemas.microsoft.com/office/drawing/2014/main" id="{D511187A-E01F-7CA7-F57B-31AC8543E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726" y="1017036"/>
            <a:ext cx="3349333" cy="96959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sz="2800" b="1" dirty="0">
                <a:latin typeface="Inter"/>
              </a:rPr>
              <a:t>Out</a:t>
            </a:r>
            <a:r>
              <a:rPr lang="en-US" sz="2800" b="1" i="0" dirty="0">
                <a:effectLst/>
                <a:latin typeface="Inter"/>
              </a:rPr>
              <a:t>put Image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53B3E3-F464-45A8-E0B8-203310B5BDEB}"/>
              </a:ext>
            </a:extLst>
          </p:cNvPr>
          <p:cNvSpPr txBox="1"/>
          <p:nvPr/>
        </p:nvSpPr>
        <p:spPr>
          <a:xfrm>
            <a:off x="914400" y="5206482"/>
            <a:ext cx="62141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Helvetica" panose="020B0604020202020204" pitchFamily="34" charset="0"/>
              </a:rPr>
              <a:t>Notice that Yolov8 by itself fails to detect small objects in this example : enters SAHI .</a:t>
            </a:r>
          </a:p>
        </p:txBody>
      </p:sp>
    </p:spTree>
    <p:extLst>
      <p:ext uri="{BB962C8B-B14F-4D97-AF65-F5344CB8AC3E}">
        <p14:creationId xmlns:p14="http://schemas.microsoft.com/office/powerpoint/2010/main" val="48126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b="1" i="0" dirty="0">
                <a:effectLst/>
                <a:latin typeface="Inter"/>
              </a:rPr>
              <a:t>YOLOv8 + SAHI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180DB-200B-8D16-3AC3-C39E8E757051}"/>
              </a:ext>
            </a:extLst>
          </p:cNvPr>
          <p:cNvSpPr txBox="1"/>
          <p:nvPr/>
        </p:nvSpPr>
        <p:spPr>
          <a:xfrm>
            <a:off x="1080018" y="387074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implemented on an image </a:t>
            </a:r>
          </a:p>
        </p:txBody>
      </p:sp>
    </p:spTree>
    <p:extLst>
      <p:ext uri="{BB962C8B-B14F-4D97-AF65-F5344CB8AC3E}">
        <p14:creationId xmlns:p14="http://schemas.microsoft.com/office/powerpoint/2010/main" val="51844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DAF80-D425-F8DF-E362-67366068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9D014-0F70-15DC-ABD3-51E153F5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74" y="613260"/>
            <a:ext cx="6154470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9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24581-C276-35D8-606F-19DF3FD5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587FD-EBAB-F573-0763-263BAED8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3" y="1506960"/>
            <a:ext cx="5008361" cy="4189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EFFEF-F5C4-6E34-4D28-3D8A6973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1506960"/>
            <a:ext cx="5207414" cy="418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98816E-4994-B103-3647-6EABD00C5817}"/>
              </a:ext>
            </a:extLst>
          </p:cNvPr>
          <p:cNvSpPr txBox="1"/>
          <p:nvPr/>
        </p:nvSpPr>
        <p:spPr>
          <a:xfrm>
            <a:off x="1303951" y="543901"/>
            <a:ext cx="8773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Inter"/>
              </a:rPr>
              <a:t>YOLOv8  Image                                                                                           YOLOv8+SAHI  Image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640050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{B98DF477-D678-4CA5-8978-1CEEE4654B14}tf33713516_win32</Template>
  <TotalTime>8144</TotalTime>
  <Words>964</Words>
  <Application>Microsoft Office PowerPoint</Application>
  <PresentationFormat>Widescreen</PresentationFormat>
  <Paragraphs>169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Gill Sans MT</vt:lpstr>
      <vt:lpstr>Helvetica</vt:lpstr>
      <vt:lpstr>Inter</vt:lpstr>
      <vt:lpstr>Poppins</vt:lpstr>
      <vt:lpstr>Söhne</vt:lpstr>
      <vt:lpstr>Söhne Mono</vt:lpstr>
      <vt:lpstr>source-serif-pro</vt:lpstr>
      <vt:lpstr>var( --e-global-typography-primary-font-family )</vt:lpstr>
      <vt:lpstr>Walbaum Display</vt:lpstr>
      <vt:lpstr>3DFloatVTI</vt:lpstr>
      <vt:lpstr>Implementation of the SAHI on YOLOv8 model</vt:lpstr>
      <vt:lpstr>Agenda</vt:lpstr>
      <vt:lpstr>YOLOv8 </vt:lpstr>
      <vt:lpstr>PowerPoint Presentation</vt:lpstr>
      <vt:lpstr>Input Image  </vt:lpstr>
      <vt:lpstr>Output Image  </vt:lpstr>
      <vt:lpstr>YOLOv8 + SAHI </vt:lpstr>
      <vt:lpstr>PowerPoint Presentation</vt:lpstr>
      <vt:lpstr>PowerPoint Presentation</vt:lpstr>
      <vt:lpstr>YOLOv8 + SAHI </vt:lpstr>
      <vt:lpstr>PowerPoint Presentation</vt:lpstr>
      <vt:lpstr>Containerization </vt:lpstr>
      <vt:lpstr>PowerPoint Presentation</vt:lpstr>
      <vt:lpstr>PowerPoint Presentation</vt:lpstr>
      <vt:lpstr>PowerPoint Presentation</vt:lpstr>
      <vt:lpstr>Docker Hub </vt:lpstr>
      <vt:lpstr>PowerPoint Presentation</vt:lpstr>
      <vt:lpstr>YOLO-NAS</vt:lpstr>
      <vt:lpstr>PowerPoint Presentation</vt:lpstr>
      <vt:lpstr>YOLO-NAS</vt:lpstr>
      <vt:lpstr>PowerPoint Presentation</vt:lpstr>
      <vt:lpstr>PowerPoint Presentation</vt:lpstr>
      <vt:lpstr>YOLO-NAS</vt:lpstr>
      <vt:lpstr>PowerPoint Presentation</vt:lpstr>
      <vt:lpstr>YOLO-NAS</vt:lpstr>
      <vt:lpstr>PowerPoint Presentation</vt:lpstr>
      <vt:lpstr>PowerPoint Presentation</vt:lpstr>
      <vt:lpstr>YOLO-NAS</vt:lpstr>
      <vt:lpstr>PowerPoint Presentation</vt:lpstr>
      <vt:lpstr>PowerPoint Presentation</vt:lpstr>
      <vt:lpstr>YOLO-NAS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Slicing Aided Hyper Inference (SAHI) for Small Object Detection | Explained</dc:title>
  <dc:creator>Bensalem Ghada 1 ( ISSATSO )</dc:creator>
  <cp:lastModifiedBy>Bensalem Ghada 1 ( ISSATSO )</cp:lastModifiedBy>
  <cp:revision>65</cp:revision>
  <dcterms:created xsi:type="dcterms:W3CDTF">2023-06-24T08:54:46Z</dcterms:created>
  <dcterms:modified xsi:type="dcterms:W3CDTF">2023-07-08T12:57:28Z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